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30279975" cy="42808525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SL Kittithada" panose="020B0604020202020204" charset="-34"/>
      <p:regular r:id="rId7"/>
      <p:bold r:id="rId8"/>
      <p:italic r:id="rId9"/>
      <p:boldItalic r:id="rId10"/>
    </p:embeddedFont>
  </p:embeddedFontLst>
  <p:defaultTextStyle>
    <a:defPPr>
      <a:defRPr lang="th-TH"/>
    </a:defPPr>
    <a:lvl1pPr marL="0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1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CC00FF"/>
    <a:srgbClr val="FF6600"/>
    <a:srgbClr val="014D5F"/>
    <a:srgbClr val="02ACD4"/>
    <a:srgbClr val="006666"/>
    <a:srgbClr val="99CC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4" d="100"/>
          <a:sy n="14" d="100"/>
        </p:scale>
        <p:origin x="2520" y="7"/>
      </p:cViewPr>
      <p:guideLst>
        <p:guide orient="horz" pos="13483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heme" Target="theme/theme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presProps" Target="presProps.xml"/><Relationship Id="rId5" Type="http://schemas.openxmlformats.org/officeDocument/2006/relationships/font" Target="fonts/font3.fntdata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2270998" y="13298392"/>
            <a:ext cx="25737979" cy="9176087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คลิกเพื่อแก้ไขลักษณะชื่อเรื่องรองต้นแบบ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4087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15249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72698227" y="10702131"/>
            <a:ext cx="22557528" cy="227995033"/>
          </a:xfrm>
        </p:spPr>
        <p:txBody>
          <a:bodyPr vert="eaVert"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5015123" y="10702131"/>
            <a:ext cx="67178439" cy="227995033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0955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7226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391909" y="27508444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7470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5015123" y="62349824"/>
            <a:ext cx="44867985" cy="176347340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50387773" y="62349824"/>
            <a:ext cx="44867982" cy="176347340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5806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</p:spPr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6686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4291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91412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51400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514000" y="8958084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356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045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513999" y="9988659"/>
            <a:ext cx="27251978" cy="28251648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151399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4C145-CD93-47BF-BFCC-00AC85C88CAE}" type="datetimeFigureOut">
              <a:rPr lang="th-TH" smtClean="0"/>
              <a:t>25/09/63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10345658" y="39677164"/>
            <a:ext cx="9588659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69A4A-62FD-4AEC-BFB4-2845B1A56AC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292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1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สี่เหลี่ยมผืนผ้า 45"/>
          <p:cNvSpPr/>
          <p:nvPr/>
        </p:nvSpPr>
        <p:spPr>
          <a:xfrm>
            <a:off x="-11574981" y="35445822"/>
            <a:ext cx="41844774" cy="7362703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6" name="สี่เหลี่ยมผืนผ้า 55"/>
          <p:cNvSpPr/>
          <p:nvPr/>
        </p:nvSpPr>
        <p:spPr>
          <a:xfrm>
            <a:off x="-11347833" y="1088327"/>
            <a:ext cx="41760000" cy="5972922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8" name="สี่เหลี่ยมด้านขนาน 47"/>
          <p:cNvSpPr/>
          <p:nvPr/>
        </p:nvSpPr>
        <p:spPr>
          <a:xfrm>
            <a:off x="20934216" y="37424962"/>
            <a:ext cx="16201800" cy="5472608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สี่เหลี่ยมด้านขนาน 46"/>
          <p:cNvSpPr/>
          <p:nvPr/>
        </p:nvSpPr>
        <p:spPr>
          <a:xfrm>
            <a:off x="16159928" y="40033552"/>
            <a:ext cx="17342099" cy="2864018"/>
          </a:xfrm>
          <a:prstGeom prst="parallelogram">
            <a:avLst>
              <a:gd name="adj" fmla="val 59936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292100" dist="241300" dir="198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4" name="สี่เหลี่ยมด้านขนาน 43"/>
          <p:cNvSpPr/>
          <p:nvPr/>
        </p:nvSpPr>
        <p:spPr>
          <a:xfrm>
            <a:off x="-4070156" y="-11783"/>
            <a:ext cx="29505272" cy="5472608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Box 3"/>
          <p:cNvSpPr txBox="1"/>
          <p:nvPr/>
        </p:nvSpPr>
        <p:spPr>
          <a:xfrm>
            <a:off x="1441057" y="36044024"/>
            <a:ext cx="8242485" cy="532453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thaiDist">
              <a:lnSpc>
                <a:spcPts val="5000"/>
              </a:lnSpc>
              <a:spcAft>
                <a:spcPts val="3600"/>
              </a:spcAft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endParaRPr lang="th-TH" sz="7200" b="1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thaiDist">
              <a:lnSpc>
                <a:spcPts val="5000"/>
              </a:lnSpc>
              <a:spcBef>
                <a:spcPts val="2400"/>
              </a:spcBef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7200" b="1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	</a:t>
            </a:r>
            <a:r>
              <a:rPr lang="th-TH" sz="600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นักวิจัย คนที่ 1</a:t>
            </a:r>
            <a:endParaRPr lang="th-TH" sz="7200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thaiDist">
              <a:lnSpc>
                <a:spcPts val="5000"/>
              </a:lnSpc>
              <a:spcBef>
                <a:spcPts val="1200"/>
              </a:spcBef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660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	</a:t>
            </a:r>
            <a:r>
              <a:rPr lang="th-TH" sz="6000" spc="-15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		</a:t>
            </a:r>
          </a:p>
          <a:p>
            <a:pPr algn="thaiDist">
              <a:lnSpc>
                <a:spcPts val="5000"/>
              </a:lnSpc>
              <a:spcBef>
                <a:spcPts val="1200"/>
              </a:spcBef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6000" spc="-15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	</a:t>
            </a:r>
            <a:r>
              <a:rPr lang="th-TH" sz="600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นักวิจัย คนที่ 2</a:t>
            </a:r>
          </a:p>
          <a:p>
            <a:pPr algn="thaiDist">
              <a:lnSpc>
                <a:spcPts val="5000"/>
              </a:lnSpc>
              <a:spcBef>
                <a:spcPts val="1200"/>
              </a:spcBef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endParaRPr lang="th-TH" sz="7200" spc="-150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thaiDist">
              <a:lnSpc>
                <a:spcPts val="5000"/>
              </a:lnSpc>
              <a:spcBef>
                <a:spcPts val="1200"/>
              </a:spcBef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6000" spc="-15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	</a:t>
            </a:r>
            <a:r>
              <a:rPr lang="th-TH" sz="600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นักวิจัย คนที่ 3</a:t>
            </a:r>
            <a:endParaRPr lang="th-TH" sz="6000" spc="-150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</p:txBody>
      </p:sp>
      <p:cxnSp>
        <p:nvCxnSpPr>
          <p:cNvPr id="5" name="Straight Connector 27"/>
          <p:cNvCxnSpPr/>
          <p:nvPr/>
        </p:nvCxnSpPr>
        <p:spPr>
          <a:xfrm>
            <a:off x="9835002" y="36044024"/>
            <a:ext cx="0" cy="5467774"/>
          </a:xfrm>
          <a:prstGeom prst="line">
            <a:avLst/>
          </a:prstGeom>
          <a:ln w="635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6050" y="37238496"/>
            <a:ext cx="8840859" cy="367985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thaiDist">
              <a:lnSpc>
                <a:spcPts val="4500"/>
              </a:lnSpc>
              <a:spcAft>
                <a:spcPts val="1200"/>
              </a:spcAft>
            </a:pPr>
            <a:r>
              <a:rPr lang="th-TH" sz="6000" spc="-15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เลขที่...</a:t>
            </a:r>
          </a:p>
          <a:p>
            <a:pPr algn="thaiDist">
              <a:lnSpc>
                <a:spcPts val="4500"/>
              </a:lnSpc>
              <a:spcAft>
                <a:spcPts val="1200"/>
              </a:spcAft>
            </a:pPr>
            <a:endParaRPr lang="th-TH" sz="6000" spc="-150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thaiDist">
              <a:lnSpc>
                <a:spcPts val="4500"/>
              </a:lnSpc>
              <a:spcAft>
                <a:spcPts val="1200"/>
              </a:spcAft>
            </a:pPr>
            <a:endParaRPr lang="th-TH" sz="6000" spc="-150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thaiDist">
              <a:lnSpc>
                <a:spcPts val="4500"/>
              </a:lnSpc>
              <a:spcAft>
                <a:spcPts val="1200"/>
              </a:spcAft>
            </a:pPr>
            <a:endParaRPr lang="th-TH" sz="6000" spc="-150" dirty="0">
              <a:ln w="0"/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thaiDist">
              <a:lnSpc>
                <a:spcPts val="4500"/>
              </a:lnSpc>
              <a:spcAft>
                <a:spcPts val="1200"/>
              </a:spcAft>
            </a:pPr>
            <a:r>
              <a:rPr lang="th-TH" sz="6000" spc="-150" dirty="0">
                <a:ln w="0"/>
                <a:latin typeface="PSL Kittithada" panose="02020603050405020304" pitchFamily="18" charset="-34"/>
                <a:cs typeface="PSL Kittithada" panose="02020603050405020304" pitchFamily="18" charset="-34"/>
              </a:rPr>
              <a:t>โทรศัพท์</a:t>
            </a:r>
          </a:p>
        </p:txBody>
      </p:sp>
      <p:sp>
        <p:nvSpPr>
          <p:cNvPr id="39" name="สี่เหลี่ยมด้านขนาน 38"/>
          <p:cNvSpPr/>
          <p:nvPr/>
        </p:nvSpPr>
        <p:spPr>
          <a:xfrm>
            <a:off x="-4070157" y="488531"/>
            <a:ext cx="27302981" cy="5472608"/>
          </a:xfrm>
          <a:prstGeom prst="parallelogram">
            <a:avLst>
              <a:gd name="adj" fmla="val 59936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292100" dist="241300" dir="198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4" name="TextBox 33"/>
          <p:cNvSpPr txBox="1"/>
          <p:nvPr/>
        </p:nvSpPr>
        <p:spPr>
          <a:xfrm>
            <a:off x="1006578" y="1334930"/>
            <a:ext cx="1735392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th-TH" b="1" dirty="0">
                <a:solidFill>
                  <a:schemeClr val="bg1"/>
                </a:solidFill>
                <a:latin typeface="PSL Kittithada" pitchFamily="18" charset="-34"/>
                <a:cs typeface="PSL Kittithada" pitchFamily="18" charset="-34"/>
              </a:rPr>
              <a:t>ชื่องานวิจัย</a:t>
            </a:r>
          </a:p>
          <a:p>
            <a:pPr>
              <a:lnSpc>
                <a:spcPts val="10000"/>
              </a:lnSpc>
            </a:pPr>
            <a:r>
              <a:rPr lang="th-TH" sz="11500" dirty="0">
                <a:solidFill>
                  <a:schemeClr val="bg1"/>
                </a:solidFill>
                <a:latin typeface="PSL Kittithada" pitchFamily="18" charset="-34"/>
                <a:cs typeface="PSL Kittithada" pitchFamily="18" charset="-34"/>
              </a:rPr>
              <a:t>ขนาดตัวอักษรไม่ต่ำกว่า 100 </a:t>
            </a:r>
            <a:r>
              <a:rPr lang="en-US" sz="11500" dirty="0" err="1">
                <a:solidFill>
                  <a:schemeClr val="bg1"/>
                </a:solidFill>
                <a:latin typeface="PSL Kittithada" pitchFamily="18" charset="-34"/>
                <a:cs typeface="PSL Kittithada" pitchFamily="18" charset="-34"/>
              </a:rPr>
              <a:t>pt</a:t>
            </a:r>
            <a:endParaRPr lang="en-US" sz="11500" dirty="0">
              <a:solidFill>
                <a:schemeClr val="bg1"/>
              </a:solidFill>
              <a:latin typeface="PSL Kittithada" pitchFamily="18" charset="-34"/>
              <a:cs typeface="PSL Kittithada" pitchFamily="18" charset="-34"/>
            </a:endParaRPr>
          </a:p>
          <a:p>
            <a:pPr>
              <a:lnSpc>
                <a:spcPts val="10000"/>
              </a:lnSpc>
            </a:pPr>
            <a:r>
              <a:rPr lang="th-TH" sz="11500" dirty="0">
                <a:solidFill>
                  <a:schemeClr val="bg1"/>
                </a:solidFill>
                <a:latin typeface="PSL Kittithada" pitchFamily="18" charset="-34"/>
                <a:cs typeface="PSL Kittithada" pitchFamily="18" charset="-34"/>
              </a:rPr>
              <a:t>ชนิด สี บรรทัดตัวอักษร ตามเหมาะสม</a:t>
            </a:r>
          </a:p>
        </p:txBody>
      </p:sp>
      <p:sp>
        <p:nvSpPr>
          <p:cNvPr id="42" name="วงรี 41"/>
          <p:cNvSpPr/>
          <p:nvPr/>
        </p:nvSpPr>
        <p:spPr>
          <a:xfrm>
            <a:off x="25435116" y="1424835"/>
            <a:ext cx="3600000" cy="3600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>
                <a:latin typeface="PSL Kittithada" pitchFamily="18" charset="-34"/>
                <a:cs typeface="PSL Kittithada" pitchFamily="18" charset="-34"/>
              </a:rPr>
              <a:t>LOGO</a:t>
            </a:r>
            <a:endParaRPr lang="th-TH" sz="9600" dirty="0">
              <a:latin typeface="PSL Kittithada" pitchFamily="18" charset="-34"/>
              <a:cs typeface="PSL Kittithada" pitchFamily="18" charset="-34"/>
            </a:endParaRPr>
          </a:p>
        </p:txBody>
      </p:sp>
      <p:sp>
        <p:nvSpPr>
          <p:cNvPr id="43" name="รูปแบบอิสระ 42"/>
          <p:cNvSpPr/>
          <p:nvPr/>
        </p:nvSpPr>
        <p:spPr>
          <a:xfrm>
            <a:off x="1530475" y="508150"/>
            <a:ext cx="28677492" cy="5403273"/>
          </a:xfrm>
          <a:custGeom>
            <a:avLst/>
            <a:gdLst>
              <a:gd name="connsiteX0" fmla="*/ 0 w 28512655"/>
              <a:gd name="connsiteY0" fmla="*/ 5403273 h 5403273"/>
              <a:gd name="connsiteX1" fmla="*/ 19202400 w 28512655"/>
              <a:gd name="connsiteY1" fmla="*/ 5403273 h 5403273"/>
              <a:gd name="connsiteX2" fmla="*/ 22444364 w 28512655"/>
              <a:gd name="connsiteY2" fmla="*/ 0 h 5403273"/>
              <a:gd name="connsiteX3" fmla="*/ 28512655 w 28512655"/>
              <a:gd name="connsiteY3" fmla="*/ 0 h 540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12655" h="5403273">
                <a:moveTo>
                  <a:pt x="0" y="5403273"/>
                </a:moveTo>
                <a:lnTo>
                  <a:pt x="19202400" y="5403273"/>
                </a:lnTo>
                <a:lnTo>
                  <a:pt x="22444364" y="0"/>
                </a:lnTo>
                <a:lnTo>
                  <a:pt x="28512655" y="0"/>
                </a:lnTo>
              </a:path>
            </a:pathLst>
          </a:custGeom>
          <a:ln w="101600">
            <a:solidFill>
              <a:srgbClr val="FF6600"/>
            </a:solidFill>
            <a:head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45" name="รูปภาพ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475" y="36942979"/>
            <a:ext cx="1440000" cy="1440000"/>
          </a:xfrm>
          <a:prstGeom prst="rect">
            <a:avLst/>
          </a:prstGeom>
        </p:spPr>
      </p:pic>
      <p:pic>
        <p:nvPicPr>
          <p:cNvPr id="50" name="รูปภาพ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475" y="38593552"/>
            <a:ext cx="1440000" cy="1440000"/>
          </a:xfrm>
          <a:prstGeom prst="rect">
            <a:avLst/>
          </a:prstGeom>
        </p:spPr>
      </p:pic>
      <p:pic>
        <p:nvPicPr>
          <p:cNvPr id="51" name="รูปภาพ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475" y="40198350"/>
            <a:ext cx="1440000" cy="144000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-11422581" y="35632295"/>
            <a:ext cx="8676964" cy="4061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th-TH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พื้นที่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รายนามผู้วิจัย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และการติดต่อ</a:t>
            </a:r>
            <a:endParaRPr lang="th-TH" sz="11500" dirty="0">
              <a:solidFill>
                <a:schemeClr val="bg1">
                  <a:lumMod val="50000"/>
                </a:schemeClr>
              </a:solidFill>
              <a:latin typeface="PSL Kittithada" pitchFamily="18" charset="-34"/>
              <a:cs typeface="PSL Kittithada" pitchFamily="18" charset="-34"/>
            </a:endParaRPr>
          </a:p>
        </p:txBody>
      </p:sp>
      <p:sp>
        <p:nvSpPr>
          <p:cNvPr id="54" name="สี่เหลี่ยมผืนผ้า 53"/>
          <p:cNvSpPr/>
          <p:nvPr/>
        </p:nvSpPr>
        <p:spPr>
          <a:xfrm>
            <a:off x="14362037" y="33350806"/>
            <a:ext cx="24252557" cy="13112240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5" name="TextBox 54"/>
          <p:cNvSpPr txBox="1"/>
          <p:nvPr/>
        </p:nvSpPr>
        <p:spPr>
          <a:xfrm>
            <a:off x="-11041637" y="6842164"/>
            <a:ext cx="8676964" cy="20610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th-TH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พื้นที่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ความเป็นมา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วัตถุประสงค์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วิธีดำเนินการ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ผลการศึกษา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สรุปผลการศึกษา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และอื่นๆ</a:t>
            </a:r>
          </a:p>
          <a:p>
            <a:pPr>
              <a:lnSpc>
                <a:spcPts val="10000"/>
              </a:lnSpc>
            </a:pPr>
            <a:endParaRPr lang="th-TH" sz="11500" b="1" dirty="0">
              <a:solidFill>
                <a:schemeClr val="bg1">
                  <a:lumMod val="50000"/>
                </a:schemeClr>
              </a:solidFill>
              <a:latin typeface="PSL Kittithada" pitchFamily="18" charset="-34"/>
              <a:cs typeface="PSL Kittithada" pitchFamily="18" charset="-34"/>
            </a:endParaRP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ใส่รูปภาพ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หรือแผนผัง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ความละเอียดสูง</a:t>
            </a:r>
          </a:p>
          <a:p>
            <a:pPr>
              <a:lnSpc>
                <a:spcPts val="10000"/>
              </a:lnSpc>
            </a:pPr>
            <a:endParaRPr lang="th-TH" sz="11500" b="1" dirty="0">
              <a:solidFill>
                <a:schemeClr val="bg1">
                  <a:lumMod val="50000"/>
                </a:schemeClr>
              </a:solidFill>
              <a:latin typeface="PSL Kittithada" pitchFamily="18" charset="-34"/>
              <a:cs typeface="PSL Kittithada" pitchFamily="18" charset="-34"/>
            </a:endParaRP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ตัวอักษรในรูปภาพ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หรือในแผนผัง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ควรมีขนาดมากกว่า 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50 </a:t>
            </a:r>
            <a:r>
              <a:rPr lang="en-US" sz="11500" b="1" dirty="0" err="1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pt</a:t>
            </a:r>
            <a:endParaRPr lang="th-TH" sz="11500" b="1" dirty="0">
              <a:solidFill>
                <a:schemeClr val="bg1">
                  <a:lumMod val="50000"/>
                </a:schemeClr>
              </a:solidFill>
              <a:latin typeface="PSL Kittithada" pitchFamily="18" charset="-34"/>
              <a:cs typeface="PSL Kittithada" pitchFamily="18" charset="-34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11086993" y="939785"/>
            <a:ext cx="8676964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lang="th-TH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พื้นที่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ชื่องานวิจัย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ตราสัญลักษณ์</a:t>
            </a:r>
          </a:p>
          <a:p>
            <a:pPr>
              <a:lnSpc>
                <a:spcPts val="10000"/>
              </a:lnSpc>
            </a:pPr>
            <a:r>
              <a:rPr lang="th-TH" sz="11500" b="1" dirty="0">
                <a:solidFill>
                  <a:schemeClr val="bg1">
                    <a:lumMod val="50000"/>
                  </a:schemeClr>
                </a:solidFill>
                <a:latin typeface="PSL Kittithada" pitchFamily="18" charset="-34"/>
                <a:cs typeface="PSL Kittithada" pitchFamily="18" charset="-34"/>
              </a:rPr>
              <a:t>หน่วยงาน(ถ้ามี)</a:t>
            </a:r>
            <a:endParaRPr lang="th-TH" sz="11500" dirty="0">
              <a:solidFill>
                <a:schemeClr val="bg1">
                  <a:lumMod val="50000"/>
                </a:schemeClr>
              </a:solidFill>
              <a:latin typeface="PSL Kittithada" pitchFamily="18" charset="-34"/>
              <a:cs typeface="PSL Kittithada" pitchFamily="18" charset="-34"/>
            </a:endParaRPr>
          </a:p>
        </p:txBody>
      </p:sp>
      <p:sp>
        <p:nvSpPr>
          <p:cNvPr id="49" name="รูปแบบอิสระ 48"/>
          <p:cNvSpPr/>
          <p:nvPr/>
        </p:nvSpPr>
        <p:spPr>
          <a:xfrm>
            <a:off x="788276" y="39693662"/>
            <a:ext cx="29481517" cy="2557923"/>
          </a:xfrm>
          <a:custGeom>
            <a:avLst/>
            <a:gdLst>
              <a:gd name="connsiteX0" fmla="*/ 0 w 29481517"/>
              <a:gd name="connsiteY0" fmla="*/ 4319752 h 4319752"/>
              <a:gd name="connsiteX1" fmla="*/ 15229490 w 29481517"/>
              <a:gd name="connsiteY1" fmla="*/ 4319752 h 4319752"/>
              <a:gd name="connsiteX2" fmla="*/ 17941158 w 29481517"/>
              <a:gd name="connsiteY2" fmla="*/ 0 h 4319752"/>
              <a:gd name="connsiteX3" fmla="*/ 29481517 w 29481517"/>
              <a:gd name="connsiteY3" fmla="*/ 0 h 4319752"/>
              <a:gd name="connsiteX0" fmla="*/ 0 w 29481517"/>
              <a:gd name="connsiteY0" fmla="*/ 4319752 h 4319752"/>
              <a:gd name="connsiteX1" fmla="*/ 15229490 w 29481517"/>
              <a:gd name="connsiteY1" fmla="*/ 4319752 h 4319752"/>
              <a:gd name="connsiteX2" fmla="*/ 16679917 w 29481517"/>
              <a:gd name="connsiteY2" fmla="*/ 0 h 4319752"/>
              <a:gd name="connsiteX3" fmla="*/ 29481517 w 29481517"/>
              <a:gd name="connsiteY3" fmla="*/ 0 h 4319752"/>
              <a:gd name="connsiteX0" fmla="*/ 0 w 29481517"/>
              <a:gd name="connsiteY0" fmla="*/ 4319752 h 4319752"/>
              <a:gd name="connsiteX1" fmla="*/ 15229490 w 29481517"/>
              <a:gd name="connsiteY1" fmla="*/ 4319752 h 4319752"/>
              <a:gd name="connsiteX2" fmla="*/ 16806041 w 29481517"/>
              <a:gd name="connsiteY2" fmla="*/ 53249 h 4319752"/>
              <a:gd name="connsiteX3" fmla="*/ 29481517 w 29481517"/>
              <a:gd name="connsiteY3" fmla="*/ 0 h 431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81517" h="4319752">
                <a:moveTo>
                  <a:pt x="0" y="4319752"/>
                </a:moveTo>
                <a:lnTo>
                  <a:pt x="15229490" y="4319752"/>
                </a:lnTo>
                <a:lnTo>
                  <a:pt x="16806041" y="53249"/>
                </a:lnTo>
                <a:lnTo>
                  <a:pt x="29481517" y="0"/>
                </a:lnTo>
              </a:path>
            </a:pathLst>
          </a:custGeom>
          <a:ln w="101600">
            <a:solidFill>
              <a:srgbClr val="FF6600"/>
            </a:solidFill>
            <a:head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TextBox 22"/>
          <p:cNvSpPr txBox="1"/>
          <p:nvPr/>
        </p:nvSpPr>
        <p:spPr>
          <a:xfrm>
            <a:off x="17251537" y="40317708"/>
            <a:ext cx="8520297" cy="296491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>
              <a:lnSpc>
                <a:spcPts val="4000"/>
              </a:lnSpc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5400" b="1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ตัวอย่างโปสเตอร์เผยแพร่</a:t>
            </a:r>
          </a:p>
          <a:p>
            <a:pPr algn="r">
              <a:lnSpc>
                <a:spcPts val="4000"/>
              </a:lnSpc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5400" b="1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งาน</a:t>
            </a:r>
            <a:r>
              <a:rPr lang="en-US" sz="5400" b="1" spc="-15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 13</a:t>
            </a:r>
            <a:r>
              <a:rPr lang="en-US" sz="5400" b="1" spc="-150" baseline="3000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th</a:t>
            </a:r>
            <a:r>
              <a:rPr lang="en-US" sz="5400" b="1" spc="-15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 THAICID National e-Symposium</a:t>
            </a:r>
          </a:p>
          <a:p>
            <a:pPr algn="ctr"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th-TH" sz="4200" b="1" spc="-15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	</a:t>
            </a:r>
            <a:r>
              <a:rPr lang="en-US" sz="4200" b="1" spc="-15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	          </a:t>
            </a:r>
            <a:r>
              <a:rPr lang="th-TH" sz="4200" b="1" spc="-15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วันที่ 31 กรกฎาคม 2563</a:t>
            </a:r>
            <a:endParaRPr lang="en-US" sz="4200" b="1" spc="-150" dirty="0">
              <a:ln w="0"/>
              <a:solidFill>
                <a:schemeClr val="accent6"/>
              </a:solidFill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ctr"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r>
              <a:rPr lang="en-US" sz="4200" b="1" spc="-150" dirty="0">
                <a:ln w="0"/>
                <a:solidFill>
                  <a:schemeClr val="accent6"/>
                </a:solidFill>
                <a:latin typeface="PSL Kittithada" panose="02020603050405020304" pitchFamily="18" charset="-34"/>
                <a:cs typeface="PSL Kittithada" panose="02020603050405020304" pitchFamily="18" charset="-34"/>
              </a:rPr>
              <a:t>	            HTTPS://THAICID.RID.GO.TH/2020</a:t>
            </a:r>
            <a:endParaRPr lang="th-TH" sz="4200" b="1" spc="-150" dirty="0">
              <a:ln w="0"/>
              <a:solidFill>
                <a:schemeClr val="accent6"/>
              </a:solidFill>
              <a:latin typeface="PSL Kittithada" panose="02020603050405020304" pitchFamily="18" charset="-34"/>
              <a:cs typeface="PSL Kittithada" panose="02020603050405020304" pitchFamily="18" charset="-34"/>
            </a:endParaRPr>
          </a:p>
          <a:p>
            <a:pPr algn="r">
              <a:lnSpc>
                <a:spcPts val="4000"/>
              </a:lnSpc>
              <a:tabLst>
                <a:tab pos="1800000" algn="l"/>
                <a:tab pos="3600000" algn="l"/>
                <a:tab pos="5400000" algn="l"/>
                <a:tab pos="7200000" algn="l"/>
                <a:tab pos="9000000" algn="l"/>
                <a:tab pos="10800000" algn="l"/>
              </a:tabLst>
            </a:pPr>
            <a:endParaRPr lang="th-TH" sz="4400" b="1" spc="-150" dirty="0">
              <a:ln w="0"/>
              <a:solidFill>
                <a:schemeClr val="accent6"/>
              </a:solidFill>
              <a:latin typeface="PSL Kittithada" panose="02020603050405020304" pitchFamily="18" charset="-34"/>
              <a:cs typeface="PSL Kittithada" panose="02020603050405020304" pitchFamily="18" charset="-34"/>
            </a:endParaRPr>
          </a:p>
        </p:txBody>
      </p:sp>
      <p:sp>
        <p:nvSpPr>
          <p:cNvPr id="27" name="สี่เหลี่ยมด้านขนาน 26"/>
          <p:cNvSpPr/>
          <p:nvPr/>
        </p:nvSpPr>
        <p:spPr>
          <a:xfrm>
            <a:off x="997706" y="6845042"/>
            <a:ext cx="5400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ความเป็นมา</a:t>
            </a:r>
          </a:p>
        </p:txBody>
      </p:sp>
      <p:cxnSp>
        <p:nvCxnSpPr>
          <p:cNvPr id="29" name="Straight Connector 27"/>
          <p:cNvCxnSpPr/>
          <p:nvPr/>
        </p:nvCxnSpPr>
        <p:spPr>
          <a:xfrm>
            <a:off x="14923963" y="6645750"/>
            <a:ext cx="0" cy="28152000"/>
          </a:xfrm>
          <a:prstGeom prst="line">
            <a:avLst/>
          </a:prstGeom>
          <a:ln w="635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สี่เหลี่ยมด้านขนาน 30"/>
          <p:cNvSpPr/>
          <p:nvPr/>
        </p:nvSpPr>
        <p:spPr>
          <a:xfrm>
            <a:off x="997706" y="16607549"/>
            <a:ext cx="5400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วัตถุประสงค์</a:t>
            </a:r>
          </a:p>
        </p:txBody>
      </p:sp>
      <p:sp>
        <p:nvSpPr>
          <p:cNvPr id="32" name="สี่เหลี่ยมด้านขนาน 31"/>
          <p:cNvSpPr/>
          <p:nvPr/>
        </p:nvSpPr>
        <p:spPr>
          <a:xfrm>
            <a:off x="997706" y="26012894"/>
            <a:ext cx="5400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วิธีดำเนินการ</a:t>
            </a:r>
          </a:p>
        </p:txBody>
      </p:sp>
      <p:sp>
        <p:nvSpPr>
          <p:cNvPr id="33" name="สี่เหลี่ยมด้านขนาน 32"/>
          <p:cNvSpPr/>
          <p:nvPr/>
        </p:nvSpPr>
        <p:spPr>
          <a:xfrm>
            <a:off x="15932075" y="6842164"/>
            <a:ext cx="5400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ผลการศึกษา</a:t>
            </a:r>
          </a:p>
        </p:txBody>
      </p:sp>
      <p:sp>
        <p:nvSpPr>
          <p:cNvPr id="35" name="สี่เหลี่ยมด้านขนาน 34"/>
          <p:cNvSpPr/>
          <p:nvPr/>
        </p:nvSpPr>
        <p:spPr>
          <a:xfrm>
            <a:off x="15932075" y="16604671"/>
            <a:ext cx="6048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สรุปผลการศึกษา</a:t>
            </a:r>
          </a:p>
        </p:txBody>
      </p:sp>
      <p:sp>
        <p:nvSpPr>
          <p:cNvPr id="36" name="สี่เหลี่ยมด้านขนาน 35"/>
          <p:cNvSpPr/>
          <p:nvPr/>
        </p:nvSpPr>
        <p:spPr>
          <a:xfrm>
            <a:off x="997706" y="35445822"/>
            <a:ext cx="5400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คณะผู้วิจัย</a:t>
            </a:r>
          </a:p>
        </p:txBody>
      </p:sp>
      <p:sp>
        <p:nvSpPr>
          <p:cNvPr id="38" name="สี่เหลี่ยมด้านขนาน 37"/>
          <p:cNvSpPr/>
          <p:nvPr/>
        </p:nvSpPr>
        <p:spPr>
          <a:xfrm>
            <a:off x="10606050" y="35445822"/>
            <a:ext cx="5400000" cy="1080000"/>
          </a:xfrm>
          <a:prstGeom prst="parallelogram">
            <a:avLst>
              <a:gd name="adj" fmla="val 59936"/>
            </a:avLst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76200" dir="5400000" algn="ctr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0"/>
              </a:lnSpc>
            </a:pPr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SL Kittithada" pitchFamily="18" charset="-34"/>
                <a:cs typeface="PSL Kittithada" pitchFamily="18" charset="-34"/>
              </a:rPr>
              <a:t>ติดต่อสอบถาม</a:t>
            </a:r>
          </a:p>
        </p:txBody>
      </p:sp>
    </p:spTree>
    <p:extLst>
      <p:ext uri="{BB962C8B-B14F-4D97-AF65-F5344CB8AC3E}">
        <p14:creationId xmlns:p14="http://schemas.microsoft.com/office/powerpoint/2010/main" val="3964820520"/>
      </p:ext>
    </p:extLst>
  </p:cSld>
  <p:clrMapOvr>
    <a:masterClrMapping/>
  </p:clrMapOvr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123</Words>
  <Application>Microsoft Office PowerPoint</Application>
  <PresentationFormat>กำหนดเอง</PresentationFormat>
  <Paragraphs>49</Paragraphs>
  <Slides>1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3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</vt:i4>
      </vt:variant>
    </vt:vector>
  </HeadingPairs>
  <TitlesOfParts>
    <vt:vector size="5" baseType="lpstr">
      <vt:lpstr>PSL Kittithada</vt:lpstr>
      <vt:lpstr>Calibri</vt:lpstr>
      <vt:lpstr>Arial</vt:lpstr>
      <vt:lpstr>ชุดรูปแบบของ Office</vt:lpstr>
      <vt:lpstr>งานนำเสนอ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ASUS</dc:creator>
  <cp:lastModifiedBy>PC</cp:lastModifiedBy>
  <cp:revision>18</cp:revision>
  <dcterms:created xsi:type="dcterms:W3CDTF">2019-07-03T09:12:52Z</dcterms:created>
  <dcterms:modified xsi:type="dcterms:W3CDTF">2020-09-25T02:17:52Z</dcterms:modified>
</cp:coreProperties>
</file>